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95" r:id="rId21"/>
    <p:sldId id="397" r:id="rId22"/>
    <p:sldId id="361" r:id="rId23"/>
    <p:sldId id="379" r:id="rId24"/>
    <p:sldId id="401" r:id="rId25"/>
    <p:sldId id="388" r:id="rId26"/>
    <p:sldId id="370" r:id="rId27"/>
    <p:sldId id="376" r:id="rId28"/>
    <p:sldId id="377" r:id="rId29"/>
    <p:sldId id="378" r:id="rId30"/>
    <p:sldId id="400" r:id="rId31"/>
    <p:sldId id="398" r:id="rId32"/>
    <p:sldId id="399" r:id="rId33"/>
    <p:sldId id="366" r:id="rId34"/>
    <p:sldId id="367" r:id="rId35"/>
    <p:sldId id="396" r:id="rId36"/>
    <p:sldId id="375" r:id="rId37"/>
    <p:sldId id="328" r:id="rId38"/>
    <p:sldId id="364" r:id="rId39"/>
    <p:sldId id="327" r:id="rId40"/>
    <p:sldId id="358" r:id="rId41"/>
    <p:sldId id="371" r:id="rId42"/>
    <p:sldId id="350" r:id="rId43"/>
    <p:sldId id="314" r:id="rId44"/>
    <p:sldId id="368" r:id="rId45"/>
    <p:sldId id="34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0"/>
            <p14:sldId id="398"/>
            <p14:sldId id="399"/>
            <p14:sldId id="366"/>
            <p14:sldId id="367"/>
            <p14:sldId id="396"/>
            <p14:sldId id="375"/>
            <p14:sldId id="328"/>
            <p14:sldId id="364"/>
            <p14:sldId id="327"/>
            <p14:sldId id="358"/>
            <p14:sldId id="371"/>
            <p14:sldId id="350"/>
            <p14:sldId id="314"/>
            <p14:sldId id="368"/>
            <p14:sldId id="346"/>
          </p14:sldIdLst>
        </p14:section>
        <p14:section name="Untitled Section" id="{ED59E435-B71B-4CE7-8972-7C001975F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31"/>
    <a:srgbClr val="A9D18E"/>
    <a:srgbClr val="E6781E"/>
    <a:srgbClr val="FFD2A1"/>
    <a:srgbClr val="54834C"/>
    <a:srgbClr val="FFEEC2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7719" autoAdjust="0"/>
  </p:normalViewPr>
  <p:slideViewPr>
    <p:cSldViewPr snapToGrid="0">
      <p:cViewPr>
        <p:scale>
          <a:sx n="100" d="100"/>
          <a:sy n="100" d="100"/>
        </p:scale>
        <p:origin x="714" y="10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TM DSL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TM Standard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64535" y="0"/>
          <a:ext cx="4258140" cy="42581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449495" y="212906"/>
        <a:ext cx="1488219" cy="638721"/>
      </dsp:txXfrm>
    </dsp:sp>
    <dsp:sp modelId="{04CE4ABC-EEF7-419E-8254-326F9C2708F5}">
      <dsp:nvSpPr>
        <dsp:cNvPr id="0" name=""/>
        <dsp:cNvSpPr/>
      </dsp:nvSpPr>
      <dsp:spPr>
        <a:xfrm>
          <a:off x="1596802" y="1064534"/>
          <a:ext cx="3193605" cy="3193605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DSL</a:t>
          </a:r>
        </a:p>
      </dsp:txBody>
      <dsp:txXfrm>
        <a:off x="2449495" y="1264135"/>
        <a:ext cx="1488219" cy="598800"/>
      </dsp:txXfrm>
    </dsp:sp>
    <dsp:sp modelId="{28FBB85B-93D6-46E4-991A-F4643C21EE8B}">
      <dsp:nvSpPr>
        <dsp:cNvPr id="0" name=""/>
        <dsp:cNvSpPr/>
      </dsp:nvSpPr>
      <dsp:spPr>
        <a:xfrm>
          <a:off x="2129070" y="2129070"/>
          <a:ext cx="2129070" cy="2129070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Standard</a:t>
          </a:r>
        </a:p>
      </dsp:txBody>
      <dsp:txXfrm>
        <a:off x="2440865" y="2661337"/>
        <a:ext cx="1505479" cy="1064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0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https://thenounproject.com/icon/four-fingers-4230415/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6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https://henrykotula.com/2020/12/07/cartoon-crisis-what-crisis/</a:t>
            </a:r>
          </a:p>
          <a:p>
            <a:r>
              <a:rPr lang="en-US" dirty="0"/>
              <a:t>https://cruciality.files.wordpress.com/2014/03/bury-head-in-sand.jpg?w=620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94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0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https://link.springer.com/chapter/10.1007/978-3-031-07475-2_10</a:t>
            </a:r>
          </a:p>
          <a:p>
            <a:r>
              <a:rPr lang="en-US" dirty="0"/>
              <a:t>https://mal-lang.org/</a:t>
            </a:r>
          </a:p>
          <a:p>
            <a:r>
              <a:rPr lang="en-US" dirty="0"/>
              <a:t>https://github.com/mal-lang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4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815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endParaRPr lang="en-US" dirty="0"/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27.jp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www.treknews.net/2017/03/28/star-trek-healthcar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0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4.jpg"/><Relationship Id="rId10" Type="http://schemas.microsoft.com/office/2007/relationships/diagramDrawing" Target="../diagrams/drawing1.xml"/><Relationship Id="rId4" Type="http://schemas.openxmlformats.org/officeDocument/2006/relationships/image" Target="../media/image9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1270762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i="1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397109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Data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designed with security in mind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7" y="5376686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96000" y="5863533"/>
            <a:ext cx="40806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25" y="881149"/>
            <a:ext cx="5633556" cy="42374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V="1">
            <a:off x="8926078" y="4686300"/>
            <a:ext cx="0" cy="6903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2">
            <a:extLst>
              <a:ext uri="{FF2B5EF4-FFF2-40B4-BE49-F238E27FC236}">
                <a16:creationId xmlns:a16="http://schemas.microsoft.com/office/drawing/2014/main" id="{DD413853-47D9-F40E-C360-B79763F3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1817758"/>
            <a:ext cx="2408794" cy="24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8000805" y="1190430"/>
              <a:ext cx="2976480" cy="29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4805" y="1154430"/>
                <a:ext cx="304812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Tools Are Dangerously Shiny Objects</a:t>
            </a:r>
          </a:p>
        </p:txBody>
      </p:sp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Fun to Make, Fun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8" y="1031464"/>
            <a:ext cx="8032504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Diagramming, APIs, Reports, Templates, Stencils, Gamification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34543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190867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05548" y="1699454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1803396"/>
            <a:ext cx="1721207" cy="21680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97615"/>
              <a:ext cx="9725040" cy="132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217615"/>
                <a:ext cx="9904680" cy="4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274B16-9979-AD84-E139-A428C88C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17" y="4811614"/>
            <a:ext cx="6813614" cy="196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2454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data exchange is not ideal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.tm7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from 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microsoft.tm7 (ASL)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234070"/>
            <a:ext cx="0" cy="5775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37529C-4E4C-4200-1343-5E120B57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61" y="3429000"/>
            <a:ext cx="7033078" cy="3292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CDD430-C236-B9FC-17B1-E6F1A62B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9" y="844855"/>
            <a:ext cx="11255502" cy="24772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mermaid.md</a:t>
            </a:r>
          </a:p>
        </p:txBody>
      </p:sp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plantuml.md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A91C3-766A-C0AC-54F5-A68A66C9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2" y="3607808"/>
            <a:ext cx="7868816" cy="291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9C534-CADB-8912-9935-85FCB644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340" y="881149"/>
            <a:ext cx="6363320" cy="25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 Standardized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4" y="868456"/>
            <a:ext cx="5671615" cy="5710794"/>
          </a:xfrm>
        </p:spPr>
        <p:txBody>
          <a:bodyPr wrap="square">
            <a:spAutoFit/>
          </a:bodyPr>
          <a:lstStyle/>
          <a:p>
            <a:r>
              <a:rPr lang="en-US" i="1" dirty="0"/>
              <a:t>TM Standard</a:t>
            </a:r>
            <a:r>
              <a:rPr lang="en-US" dirty="0"/>
              <a:t> is the definition of the language approved by a recognized standards organization, e.g., </a:t>
            </a:r>
            <a:r>
              <a:rPr lang="en-US" i="1" dirty="0"/>
              <a:t>ISO</a:t>
            </a:r>
          </a:p>
          <a:p>
            <a:endParaRPr lang="en-US" dirty="0"/>
          </a:p>
          <a:p>
            <a:r>
              <a:rPr lang="en-US" i="1" dirty="0"/>
              <a:t>TM DSL</a:t>
            </a:r>
            <a:r>
              <a:rPr lang="en-US" dirty="0"/>
              <a:t> is an implementation of the standard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/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Folks builds apps that parse and present it ... VS Code plugin, GitHub, Markdown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63711"/>
              </p:ext>
            </p:extLst>
          </p:nvPr>
        </p:nvGraphicFramePr>
        <p:xfrm>
          <a:off x="5602514" y="1375380"/>
          <a:ext cx="6387210" cy="425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6" y="1043798"/>
            <a:ext cx="6612692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 standardize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TM DSL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TM Automated Scans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7" y="930551"/>
            <a:ext cx="9201306" cy="5643596"/>
          </a:xfrm>
        </p:spPr>
        <p:txBody>
          <a:bodyPr wrap="square">
            <a:spAutoFit/>
          </a:bodyPr>
          <a:lstStyle/>
          <a:p>
            <a:r>
              <a:rPr lang="en-US" dirty="0"/>
              <a:t>Now that we have our </a:t>
            </a:r>
            <a:r>
              <a:rPr lang="en-US" i="1" dirty="0"/>
              <a:t>TM DSL </a:t>
            </a:r>
            <a:r>
              <a:rPr lang="en-US" dirty="0"/>
              <a:t>let's do: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Used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77008" y="1600388"/>
            <a:ext cx="4032500" cy="2520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07BDD-BBEC-DBA9-FC4B-7A076707A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662" y="151695"/>
            <a:ext cx="595038" cy="5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our point!</a:t>
            </a:r>
          </a:p>
          <a:p>
            <a:endParaRPr lang="en-US" dirty="0"/>
          </a:p>
          <a:p>
            <a:r>
              <a:rPr lang="en-US" dirty="0"/>
              <a:t>Open source threat model application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Standalone and web-based versions</a:t>
            </a:r>
          </a:p>
          <a:p>
            <a:pPr lvl="1"/>
            <a:r>
              <a:rPr lang="en-US" dirty="0"/>
              <a:t>Latter nicely integrates into GitHub (</a:t>
            </a:r>
            <a:r>
              <a:rPr lang="en-US" i="1" dirty="0"/>
              <a:t>OAuth?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684552" y="881149"/>
            <a:ext cx="15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GPL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166235" y="1176796"/>
            <a:ext cx="4580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highlight>
                  <a:srgbClr val="FFFF00"/>
                </a:highlight>
              </a:rPr>
              <a:t>An Intentionally Vulnerable Threat Model!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8631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Overlays - ADD STRIDE/DREAD/ETC (TODO)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73" y="1376947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Workflow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Git Workflow - LTM as a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35912-7D76-CD19-1051-9509D630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8" y="1135396"/>
            <a:ext cx="10875244" cy="30740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(chicken, egg, threat model)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LTM changes, e.g., 0 Day Vulnerabilities, can precede code changes</a:t>
            </a:r>
          </a:p>
        </p:txBody>
      </p:sp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Another Git Workflow - LTM Included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B7EA-F0CD-CB33-72A3-445D90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14" y="1117064"/>
            <a:ext cx="9028571" cy="28380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like before</a:t>
            </a:r>
          </a:p>
          <a:p>
            <a:r>
              <a:rPr lang="en-US" dirty="0"/>
              <a:t>LTM is included as part of the regular check-ins on same branch</a:t>
            </a:r>
          </a:p>
          <a:p>
            <a:r>
              <a:rPr lang="en-US" dirty="0"/>
              <a:t>Less maintenance and possibly easier to automate</a:t>
            </a:r>
          </a:p>
          <a:p>
            <a:r>
              <a:rPr lang="en-US" dirty="0"/>
              <a:t>Teams should still threat model before, during and after</a:t>
            </a:r>
          </a:p>
        </p:txBody>
      </p:sp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Context Example - CITATION.cff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8324A-26E4-4240-A2C3-5306A23F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1" y="2043055"/>
            <a:ext cx="5485714" cy="3314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E44A79-A6CB-42DA-BCC8-39221701E36F}"/>
              </a:ext>
            </a:extLst>
          </p:cNvPr>
          <p:cNvSpPr txBox="1"/>
          <p:nvPr/>
        </p:nvSpPr>
        <p:spPr>
          <a:xfrm>
            <a:off x="202277" y="5616059"/>
            <a:ext cx="5509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[APA] </a:t>
            </a:r>
            <a:r>
              <a:rPr lang="en-US" dirty="0"/>
              <a:t>John, A., &amp; John, W. (2022). Living Threat Models (Version 1.0.0) [Computer software]. https://github.com/johnlwhiteman/living-threat-models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5944829" y="4761053"/>
            <a:ext cx="6121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[BibTex] </a:t>
            </a:r>
            <a:r>
              <a:rPr lang="en-US" dirty="0"/>
              <a:t>@software{John_Living_Threat_Models_2022,</a:t>
            </a:r>
          </a:p>
          <a:p>
            <a:r>
              <a:rPr lang="en-US" dirty="0"/>
              <a:t>author = {John, Andersen and John, Whiteman},</a:t>
            </a:r>
          </a:p>
          <a:p>
            <a:r>
              <a:rPr lang="en-US" dirty="0"/>
              <a:t>month = {6},</a:t>
            </a:r>
          </a:p>
          <a:p>
            <a:r>
              <a:rPr lang="en-US" dirty="0"/>
              <a:t>title = {{Living Threat Models}},</a:t>
            </a:r>
          </a:p>
          <a:p>
            <a:r>
              <a:rPr lang="en-US" dirty="0"/>
              <a:t>url = {https://github.com/johnlwhiteman/living-threat-models},</a:t>
            </a:r>
          </a:p>
          <a:p>
            <a:r>
              <a:rPr lang="en-US" dirty="0"/>
              <a:t>version = {1.0.0},</a:t>
            </a:r>
          </a:p>
          <a:p>
            <a:r>
              <a:rPr lang="en-US" dirty="0"/>
              <a:t>year = {2022}}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467792-CB3F-4F86-B18A-523B4FEE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1" y="907073"/>
            <a:ext cx="6303392" cy="9012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99" y="975731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Things That We Think Need Attention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49AA1-5E9A-4928-884F-545F82980D44}"/>
              </a:ext>
            </a:extLst>
          </p:cNvPr>
          <p:cNvSpPr txBox="1">
            <a:spLocks/>
          </p:cNvSpPr>
          <p:nvPr/>
        </p:nvSpPr>
        <p:spPr>
          <a:xfrm>
            <a:off x="4407907" y="1192882"/>
            <a:ext cx="3316957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Four Observations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5B930C-B63E-4D80-A45B-81375C3F2486}"/>
              </a:ext>
            </a:extLst>
          </p:cNvPr>
          <p:cNvSpPr txBox="1">
            <a:spLocks/>
          </p:cNvSpPr>
          <p:nvPr/>
        </p:nvSpPr>
        <p:spPr>
          <a:xfrm>
            <a:off x="419548" y="1998248"/>
            <a:ext cx="3988359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Most project teams are not even threat modeling.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B0E30-B829-46C4-9813-0308D8E210AC}"/>
              </a:ext>
            </a:extLst>
          </p:cNvPr>
          <p:cNvSpPr txBox="1">
            <a:spLocks/>
          </p:cNvSpPr>
          <p:nvPr/>
        </p:nvSpPr>
        <p:spPr>
          <a:xfrm>
            <a:off x="523715" y="4409390"/>
            <a:ext cx="4655264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they do, where in the projects' repos are the threat models stored, if at all?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CD12F-684D-4A23-B126-40941616EFC7}"/>
              </a:ext>
            </a:extLst>
          </p:cNvPr>
          <p:cNvCxnSpPr>
            <a:cxnSpLocks/>
          </p:cNvCxnSpPr>
          <p:nvPr/>
        </p:nvCxnSpPr>
        <p:spPr>
          <a:xfrm flipH="1" flipV="1">
            <a:off x="4498259" y="2845513"/>
            <a:ext cx="836737" cy="355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3EDA60-13A5-48C6-8203-EF09A63D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6" y="2352448"/>
            <a:ext cx="1251070" cy="214927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91BEFD-2615-481E-8DDF-0ABFBFB3F7B2}"/>
              </a:ext>
            </a:extLst>
          </p:cNvPr>
          <p:cNvSpPr txBox="1">
            <a:spLocks/>
          </p:cNvSpPr>
          <p:nvPr/>
        </p:nvSpPr>
        <p:spPr>
          <a:xfrm>
            <a:off x="6888126" y="4501724"/>
            <a:ext cx="5009832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there are threat models, are they up-to-date with the latest, applicable changes?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5943C2-8B8D-478F-8B1A-524F210AB61E}"/>
              </a:ext>
            </a:extLst>
          </p:cNvPr>
          <p:cNvSpPr txBox="1">
            <a:spLocks/>
          </p:cNvSpPr>
          <p:nvPr/>
        </p:nvSpPr>
        <p:spPr>
          <a:xfrm>
            <a:off x="7724864" y="1778267"/>
            <a:ext cx="4023360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Lack of a lightweight, domain-specific language for threat modeling.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D4B13-0FD8-4021-94A7-397AAE163BEB}"/>
              </a:ext>
            </a:extLst>
          </p:cNvPr>
          <p:cNvCxnSpPr>
            <a:cxnSpLocks/>
          </p:cNvCxnSpPr>
          <p:nvPr/>
        </p:nvCxnSpPr>
        <p:spPr>
          <a:xfrm flipH="1">
            <a:off x="4953939" y="3745510"/>
            <a:ext cx="601110" cy="66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64CDB-91AA-42B0-9A10-AEFDAC806FD2}"/>
              </a:ext>
            </a:extLst>
          </p:cNvPr>
          <p:cNvCxnSpPr>
            <a:cxnSpLocks/>
          </p:cNvCxnSpPr>
          <p:nvPr/>
        </p:nvCxnSpPr>
        <p:spPr>
          <a:xfrm flipV="1">
            <a:off x="6737096" y="2614109"/>
            <a:ext cx="793257" cy="41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718F36-9CC1-4D63-861F-C164933064D5}"/>
              </a:ext>
            </a:extLst>
          </p:cNvPr>
          <p:cNvCxnSpPr>
            <a:cxnSpLocks/>
          </p:cNvCxnSpPr>
          <p:nvPr/>
        </p:nvCxnSpPr>
        <p:spPr>
          <a:xfrm>
            <a:off x="6695469" y="3919691"/>
            <a:ext cx="748433" cy="468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Where Are the Threat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1422296"/>
            <a:ext cx="10247129" cy="4287840"/>
          </a:xfrm>
        </p:spPr>
        <p:txBody>
          <a:bodyPr wrap="square">
            <a:spAutoFit/>
          </a:bodyPr>
          <a:lstStyle/>
          <a:p>
            <a:r>
              <a:rPr lang="en-US" dirty="0"/>
              <a:t>Most open-source projects don't provide threat models</a:t>
            </a:r>
          </a:p>
          <a:p>
            <a:pPr lvl="1"/>
            <a:r>
              <a:rPr lang="en-US" dirty="0"/>
              <a:t>Does this mean that they are not threat modeling?</a:t>
            </a:r>
          </a:p>
          <a:p>
            <a:pPr lvl="2"/>
            <a:r>
              <a:rPr lang="en-US" dirty="0"/>
              <a:t>Not sure ... some probably are ... but most not</a:t>
            </a:r>
          </a:p>
          <a:p>
            <a:endParaRPr lang="en-US" dirty="0"/>
          </a:p>
          <a:p>
            <a:r>
              <a:rPr lang="en-US" dirty="0"/>
              <a:t>And for those that do threat model</a:t>
            </a:r>
          </a:p>
          <a:p>
            <a:pPr lvl="1"/>
            <a:r>
              <a:rPr lang="en-US" dirty="0"/>
              <a:t>How and where are they stored?</a:t>
            </a:r>
          </a:p>
          <a:p>
            <a:pPr lvl="2"/>
            <a:endParaRPr lang="en-US" dirty="0"/>
          </a:p>
          <a:p>
            <a:r>
              <a:rPr lang="en-US" dirty="0"/>
              <a:t>And for those that don't threat model</a:t>
            </a:r>
          </a:p>
          <a:p>
            <a:pPr lvl="1"/>
            <a:r>
              <a:rPr lang="en-US" dirty="0"/>
              <a:t>Keeping you head in the sand gives us an easy target to kick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C22FB2-0383-5431-7142-83AFB8E5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24" y="3391404"/>
            <a:ext cx="2389792" cy="16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3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346813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Wasabi Grower and Kombucha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Meta Attack Language (MAL)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DSL to create threat modeling and attack simulations for any domain you want ... </a:t>
            </a:r>
          </a:p>
          <a:p>
            <a:pPr lvl="1"/>
            <a:r>
              <a:rPr lang="en-US" dirty="0"/>
              <a:t>Automotive, Cloud, SCADA, Web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Language captures assets, relationships among them and attackers</a:t>
            </a:r>
          </a:p>
          <a:p>
            <a:pPr lvl="1"/>
            <a:r>
              <a:rPr lang="en-US" dirty="0"/>
              <a:t>Formalized syntax specifications, templates</a:t>
            </a:r>
          </a:p>
          <a:p>
            <a:endParaRPr lang="en-US" dirty="0"/>
          </a:p>
          <a:p>
            <a:r>
              <a:rPr lang="en-US" dirty="0"/>
              <a:t>Open Source Research (Sweden)</a:t>
            </a:r>
          </a:p>
          <a:p>
            <a:pPr lvl="1"/>
            <a:r>
              <a:rPr lang="en-US" dirty="0"/>
              <a:t>Community driven</a:t>
            </a:r>
          </a:p>
          <a:p>
            <a:pPr lvl="1"/>
            <a:r>
              <a:rPr lang="en-US" dirty="0"/>
              <a:t>Some commercial adopters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35B81-C49D-3CFE-1D07-375BA7C9C6A2}"/>
              </a:ext>
            </a:extLst>
          </p:cNvPr>
          <p:cNvSpPr txBox="1"/>
          <p:nvPr/>
        </p:nvSpPr>
        <p:spPr>
          <a:xfrm>
            <a:off x="9071387" y="1541936"/>
            <a:ext cx="2342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https://mal-lang.org/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C17B5-9EC7-108E-78D9-356B1E577EBD}"/>
              </a:ext>
            </a:extLst>
          </p:cNvPr>
          <p:cNvSpPr txBox="1"/>
          <p:nvPr/>
        </p:nvSpPr>
        <p:spPr>
          <a:xfrm>
            <a:off x="8619565" y="2058303"/>
            <a:ext cx="324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https://github.com/mal-lang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8C6CC-DDBC-3870-4CBA-BDB6E5B4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34" y="404958"/>
            <a:ext cx="952381" cy="9523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BD1BA5-65CA-857B-C0EC-0695E94D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64" y="4811239"/>
            <a:ext cx="2429151" cy="3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572AA1-DC7E-1B90-C79F-756A7975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52" y="5530231"/>
            <a:ext cx="922811" cy="9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ABFE04-A28F-B68C-A935-B7FD21A4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7" y="5629426"/>
            <a:ext cx="1143000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182449-2210-7962-5FD0-60AF1AAB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12" y="5490531"/>
            <a:ext cx="812651" cy="8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 All Starts with the REPO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031360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write a book? What are the best tools out there?</a:t>
            </a:r>
          </a:p>
          <a:p>
            <a:pPr lvl="1"/>
            <a:r>
              <a:rPr lang="en-US" dirty="0"/>
              <a:t>MS Word, Google Docs, Scrivener, Abode, Evernote, Freedom, Hemingway, Vellum, Notepad, VI/VIM(!Emacs), yWriter, ...</a:t>
            </a:r>
          </a:p>
          <a:p>
            <a:pPr lvl="2"/>
            <a:r>
              <a:rPr lang="en-US" i="1" dirty="0"/>
              <a:t>BTW: Distraction free editors - (Idiocracy marketing speak for editors without features but come at a higher price tag)</a:t>
            </a:r>
          </a:p>
          <a:p>
            <a:endParaRPr lang="en-US" dirty="0"/>
          </a:p>
          <a:p>
            <a:r>
              <a:rPr lang="en-US" dirty="0"/>
              <a:t>You want to threat model?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791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LTM's 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3599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to determine adoption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989581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273119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1082951"/>
            <a:ext cx="11197943" cy="5640518"/>
          </a:xfr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Find ways to                       assess risks associated with projects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Collect lots of data from git repos and other sources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Define a standardized risk-specific language to use for threat modeling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Integrate these systems into CI/CD frameworks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Promote and socialize our efforts for industry-wide adoption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Retire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8B8A3-A175-7138-DEA4-F34C38798C4F}"/>
              </a:ext>
            </a:extLst>
          </p:cNvPr>
          <p:cNvSpPr txBox="1"/>
          <p:nvPr/>
        </p:nvSpPr>
        <p:spPr>
          <a:xfrm>
            <a:off x="2820112" y="1044575"/>
            <a:ext cx="1911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A0B41CB-5238-BD8E-9BCF-E4EDED1BBD9A}"/>
              </a:ext>
            </a:extLst>
          </p:cNvPr>
          <p:cNvGrpSpPr/>
          <p:nvPr/>
        </p:nvGrpSpPr>
        <p:grpSpPr>
          <a:xfrm>
            <a:off x="9413792" y="319410"/>
            <a:ext cx="2386551" cy="2836143"/>
            <a:chOff x="9612240" y="294224"/>
            <a:chExt cx="2141119" cy="25444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D2EDB8-DBA8-48B2-A4B9-5432B503C573}"/>
                </a:ext>
              </a:extLst>
            </p:cNvPr>
            <p:cNvGrpSpPr/>
            <p:nvPr/>
          </p:nvGrpSpPr>
          <p:grpSpPr>
            <a:xfrm>
              <a:off x="9612240" y="294224"/>
              <a:ext cx="2141119" cy="1817794"/>
              <a:chOff x="6813399" y="1200029"/>
              <a:chExt cx="2300140" cy="199570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54F56-A6E1-4061-8F44-180F4AC4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2908" y="1833710"/>
                <a:ext cx="1221123" cy="136202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AA118B-0E92-462D-8E19-3C47F24F1F30}"/>
                  </a:ext>
                </a:extLst>
              </p:cNvPr>
              <p:cNvSpPr txBox="1"/>
              <p:nvPr/>
            </p:nvSpPr>
            <p:spPr>
              <a:xfrm>
                <a:off x="6813399" y="1200029"/>
                <a:ext cx="2300140" cy="6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Tombstone Threat Model Process (TTMP)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0EFBD1C-7364-F23D-2DF8-1F3018B4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57826" y="2015026"/>
              <a:ext cx="1422407" cy="82367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14265</TotalTime>
  <Words>2717</Words>
  <Application>Microsoft Office PowerPoint</Application>
  <PresentationFormat>Widescreen</PresentationFormat>
  <Paragraphs>451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Data Example</vt:lpstr>
      <vt:lpstr>Tools Are Dangerously Shiny Objects</vt:lpstr>
      <vt:lpstr>Fun to Make, Fun to Use</vt:lpstr>
      <vt:lpstr>Threat Model Tools and Data Formats</vt:lpstr>
      <vt:lpstr>MS Threat Modeling Tool - Example</vt:lpstr>
      <vt:lpstr>MS Threat Modeling Tool - Example</vt:lpstr>
      <vt:lpstr>BTW - Our Favorite TM Tool</vt:lpstr>
      <vt:lpstr>More About Data Languages</vt:lpstr>
      <vt:lpstr>Mermaid - DSL Example 1</vt:lpstr>
      <vt:lpstr>PlantUML - DSL Example 2</vt:lpstr>
      <vt:lpstr>Define a Standardized TM Language</vt:lpstr>
      <vt:lpstr>Threagile - Example</vt:lpstr>
      <vt:lpstr>Scan Threat Models Like You Scan Code</vt:lpstr>
      <vt:lpstr>CI/CD TM Automated Scans</vt:lpstr>
      <vt:lpstr>OWASP Threat Dragon</vt:lpstr>
      <vt:lpstr>Threat Dragon TM</vt:lpstr>
      <vt:lpstr>Threat Dragon TM (Good)</vt:lpstr>
      <vt:lpstr>Threat Dragon TM (Bad)</vt:lpstr>
      <vt:lpstr>Threat Dragon TM (Ugly)</vt:lpstr>
      <vt:lpstr>Treat Threat Models Like Source Code</vt:lpstr>
      <vt:lpstr>Overlays - ADD STRIDE/DREAD/ETC (TODO)</vt:lpstr>
      <vt:lpstr>Threat Model Workflow</vt:lpstr>
      <vt:lpstr>A Git Workflow - LTM as a Branch</vt:lpstr>
      <vt:lpstr>Another Git Workflow - LTM Included</vt:lpstr>
      <vt:lpstr>DFFML Demo</vt:lpstr>
      <vt:lpstr>Context Example - CITATION.cff</vt:lpstr>
      <vt:lpstr>Things That We Think Need Attention</vt:lpstr>
      <vt:lpstr>Where Are the Threat Models?</vt:lpstr>
      <vt:lpstr>Treat Threat Models Like Source Code</vt:lpstr>
      <vt:lpstr>Meta Attack Language (MAL)</vt:lpstr>
      <vt:lpstr>It All Starts with the REPO</vt:lpstr>
      <vt:lpstr>THREATS.md Is the LTM's README.md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244</cp:revision>
  <dcterms:created xsi:type="dcterms:W3CDTF">2021-08-18T04:30:54Z</dcterms:created>
  <dcterms:modified xsi:type="dcterms:W3CDTF">2022-06-07T13:52:13Z</dcterms:modified>
</cp:coreProperties>
</file>